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354" autoAdjust="0"/>
  </p:normalViewPr>
  <p:slideViewPr>
    <p:cSldViewPr>
      <p:cViewPr>
        <p:scale>
          <a:sx n="60" d="100"/>
          <a:sy n="60" d="100"/>
        </p:scale>
        <p:origin x="-126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1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A76ABB-0E18-49D5-8069-4EBC48BA4BEF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FDD527-5E34-4ABF-A136-C6D1ACDF1E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980728"/>
            <a:ext cx="5040560" cy="201622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Book Antiqua" pitchFamily="18" charset="0"/>
              </a:rPr>
              <a:t>Литература – искусство слова </a:t>
            </a:r>
            <a:endParaRPr lang="ru-RU" sz="4000" b="1" i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077071"/>
            <a:ext cx="5688632" cy="129614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Мы еще мало знаем о ней…</a:t>
            </a:r>
            <a:endParaRPr lang="ru-RU" sz="2800" dirty="0"/>
          </a:p>
        </p:txBody>
      </p:sp>
      <p:pic>
        <p:nvPicPr>
          <p:cNvPr id="4" name="Рисунок 3" descr="Трон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54">
            <a:off x="786113" y="2203582"/>
            <a:ext cx="1943700" cy="2019542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763144" cy="1584176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Откроем учебник!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268760"/>
            <a:ext cx="4320480" cy="5040560"/>
          </a:xfrm>
          <a:solidFill>
            <a:srgbClr val="FFC00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ru-RU" sz="2800" dirty="0" smtClean="0"/>
          </a:p>
          <a:p>
            <a:pPr algn="ctr"/>
            <a:r>
              <a:rPr lang="ru-RU" sz="3200" b="1" i="1" dirty="0" smtClean="0">
                <a:latin typeface="Book Antiqua" pitchFamily="18" charset="0"/>
              </a:rPr>
              <a:t>В учебнике  мы встретим интересные слова: </a:t>
            </a:r>
          </a:p>
          <a:p>
            <a:r>
              <a:rPr lang="ru-RU" sz="2800" dirty="0" smtClean="0"/>
              <a:t>         </a:t>
            </a:r>
          </a:p>
        </p:txBody>
      </p:sp>
      <p:pic>
        <p:nvPicPr>
          <p:cNvPr id="5" name="Содержимое 4" descr="Книжечка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38675" y="2204864"/>
            <a:ext cx="4105325" cy="3857625"/>
          </a:xfrm>
        </p:spPr>
      </p:pic>
      <p:sp>
        <p:nvSpPr>
          <p:cNvPr id="7" name="Блок-схема: типовой процесс 6"/>
          <p:cNvSpPr/>
          <p:nvPr/>
        </p:nvSpPr>
        <p:spPr>
          <a:xfrm>
            <a:off x="611560" y="3212976"/>
            <a:ext cx="3024336" cy="79208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Эпитет</a:t>
            </a:r>
            <a:endParaRPr lang="ru-RU" sz="2800" dirty="0"/>
          </a:p>
        </p:txBody>
      </p:sp>
      <p:sp>
        <p:nvSpPr>
          <p:cNvPr id="9" name="Блок-схема: типовой процесс 8"/>
          <p:cNvSpPr/>
          <p:nvPr/>
        </p:nvSpPr>
        <p:spPr>
          <a:xfrm>
            <a:off x="683568" y="4221088"/>
            <a:ext cx="3024336" cy="79208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Сравнение</a:t>
            </a:r>
          </a:p>
          <a:p>
            <a:pPr algn="ctr"/>
            <a:endParaRPr lang="ru-RU" dirty="0"/>
          </a:p>
        </p:txBody>
      </p:sp>
      <p:sp>
        <p:nvSpPr>
          <p:cNvPr id="10" name="Блок-схема: типовой процесс 9"/>
          <p:cNvSpPr/>
          <p:nvPr/>
        </p:nvSpPr>
        <p:spPr>
          <a:xfrm>
            <a:off x="683568" y="5301208"/>
            <a:ext cx="2952328" cy="79208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Метафора</a:t>
            </a:r>
            <a:endParaRPr lang="ru-RU" sz="2800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3923928" y="4221088"/>
            <a:ext cx="1512168" cy="648072"/>
          </a:xfrm>
          <a:prstGeom prst="leftArrow">
            <a:avLst>
              <a:gd name="adj1" fmla="val 50000"/>
              <a:gd name="adj2" fmla="val 52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851920" y="5373216"/>
            <a:ext cx="1872208" cy="700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3779912" y="3429000"/>
            <a:ext cx="1368152" cy="556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04800"/>
            <a:ext cx="5256584" cy="675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Book Antiqua" pitchFamily="18" charset="0"/>
              </a:rPr>
              <a:t>Эпитет</a:t>
            </a:r>
            <a:r>
              <a:rPr lang="ru-RU" sz="3200" dirty="0" smtClean="0">
                <a:latin typeface="Book Antiqua" pitchFamily="18" charset="0"/>
              </a:rPr>
              <a:t> 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60032" y="1340768"/>
            <a:ext cx="4104456" cy="5112568"/>
          </a:xfrm>
          <a:solidFill>
            <a:srgbClr val="00B0F0"/>
          </a:solidFill>
        </p:spPr>
        <p:txBody>
          <a:bodyPr/>
          <a:lstStyle/>
          <a:p>
            <a:endParaRPr lang="ru-RU" sz="2800" dirty="0" smtClean="0"/>
          </a:p>
          <a:p>
            <a:pPr>
              <a:lnSpc>
                <a:spcPct val="100000"/>
              </a:lnSpc>
            </a:pPr>
            <a:endParaRPr lang="ru-RU" sz="3200" b="1" i="1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Book Antiqua" pitchFamily="18" charset="0"/>
              </a:rPr>
              <a:t>    Острая сабля                </a:t>
            </a:r>
            <a:r>
              <a:rPr lang="ru-RU" sz="3200" b="1" i="1" dirty="0" smtClean="0">
                <a:latin typeface="Book Antiqua" pitchFamily="18" charset="0"/>
              </a:rPr>
              <a:t>	</a:t>
            </a:r>
            <a:r>
              <a:rPr lang="ru-RU" sz="3200" b="1" i="1" dirty="0" smtClean="0">
                <a:latin typeface="Book Antiqua" pitchFamily="18" charset="0"/>
              </a:rPr>
              <a:t> </a:t>
            </a:r>
            <a:r>
              <a:rPr lang="ru-RU" sz="3200" b="1" i="1" dirty="0" smtClean="0">
                <a:latin typeface="Book Antiqua" pitchFamily="18" charset="0"/>
              </a:rPr>
              <a:t>           	</a:t>
            </a:r>
            <a:r>
              <a:rPr lang="ru-RU" sz="3600" b="1" i="1" dirty="0" smtClean="0">
                <a:latin typeface="Book Antiqua" pitchFamily="18" charset="0"/>
              </a:rPr>
              <a:t>Острый ум</a:t>
            </a:r>
          </a:p>
          <a:p>
            <a:pPr>
              <a:lnSpc>
                <a:spcPct val="100000"/>
              </a:lnSpc>
            </a:pPr>
            <a:endParaRPr lang="ru-RU" sz="3200" b="1" i="1" dirty="0" smtClean="0">
              <a:latin typeface="Book Antiqua" pitchFamily="18" charset="0"/>
            </a:endParaRPr>
          </a:p>
          <a:p>
            <a:pPr lvl="1"/>
            <a:r>
              <a:rPr lang="ru-RU" sz="2400" dirty="0" smtClean="0">
                <a:latin typeface="Book Antiqua" pitchFamily="18" charset="0"/>
              </a:rPr>
              <a:t>Горячий чай</a:t>
            </a:r>
          </a:p>
          <a:p>
            <a:pPr>
              <a:lnSpc>
                <a:spcPct val="100000"/>
              </a:lnSpc>
            </a:pPr>
            <a:r>
              <a:rPr lang="ru-RU" sz="3600" b="1" i="1" dirty="0" smtClean="0">
                <a:latin typeface="Book Antiqua" pitchFamily="18" charset="0"/>
              </a:rPr>
              <a:t>     Горячее сердце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339208" cy="5256584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Эпитет – художественное определение, которое подчеркивает важные для автора качества, свойства, особенности изображаемого предмета, явления, события.</a:t>
            </a:r>
            <a:endParaRPr lang="ru-RU" sz="2800" b="1" i="1" dirty="0">
              <a:latin typeface="Bookman Old Style" pitchFamily="18" charset="0"/>
            </a:endParaRPr>
          </a:p>
        </p:txBody>
      </p:sp>
      <p:pic>
        <p:nvPicPr>
          <p:cNvPr id="5" name="Рисунок 4" descr="книгочей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548680"/>
            <a:ext cx="1944216" cy="131534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21208588">
            <a:off x="3699135" y="4263461"/>
            <a:ext cx="1672671" cy="67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86779">
            <a:off x="3762782" y="2650387"/>
            <a:ext cx="1886809" cy="674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4335016" cy="9906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sz="4400" i="1" dirty="0" smtClean="0">
                <a:latin typeface="Book Antiqua" pitchFamily="18" charset="0"/>
              </a:rPr>
              <a:t>Сравнение </a:t>
            </a:r>
            <a:endParaRPr lang="ru-RU" sz="4400" i="1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966864" cy="4144963"/>
          </a:xfrm>
        </p:spPr>
        <p:txBody>
          <a:bodyPr>
            <a:normAutofit/>
          </a:bodyPr>
          <a:lstStyle/>
          <a:p>
            <a:endParaRPr lang="ru-RU" sz="2800" b="1" i="1" dirty="0" smtClean="0">
              <a:latin typeface="Calibri" pitchFamily="34" charset="0"/>
            </a:endParaRPr>
          </a:p>
          <a:p>
            <a:r>
              <a:rPr lang="ru-RU" sz="2800" b="1" i="1" dirty="0" smtClean="0">
                <a:latin typeface="Calibri" pitchFamily="34" charset="0"/>
              </a:rPr>
              <a:t>Быстрый как молния</a:t>
            </a:r>
          </a:p>
          <a:p>
            <a:endParaRPr lang="ru-RU" sz="2800" b="1" i="1" dirty="0" smtClean="0">
              <a:latin typeface="Calibri" pitchFamily="34" charset="0"/>
            </a:endParaRPr>
          </a:p>
          <a:p>
            <a:r>
              <a:rPr lang="ru-RU" sz="2800" b="1" i="1" dirty="0" smtClean="0">
                <a:latin typeface="Calibri" pitchFamily="34" charset="0"/>
              </a:rPr>
              <a:t>Глаза будто озера</a:t>
            </a:r>
          </a:p>
          <a:p>
            <a:endParaRPr lang="ru-RU" sz="2800" b="1" i="1" dirty="0" smtClean="0">
              <a:latin typeface="Calibri" pitchFamily="34" charset="0"/>
            </a:endParaRPr>
          </a:p>
          <a:p>
            <a:endParaRPr lang="ru-RU" sz="2800" b="1" i="1" dirty="0" smtClean="0">
              <a:latin typeface="Calibri" pitchFamily="34" charset="0"/>
            </a:endParaRPr>
          </a:p>
          <a:p>
            <a:endParaRPr lang="ru-RU" sz="2800" b="1" i="1" dirty="0"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1920" y="2924944"/>
            <a:ext cx="4911080" cy="3171056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/>
          </a:bodyPr>
          <a:lstStyle/>
          <a:p>
            <a:endParaRPr lang="ru-RU" sz="2800" b="1" i="1" dirty="0" smtClean="0">
              <a:latin typeface="Book Antiqua" pitchFamily="18" charset="0"/>
            </a:endParaRPr>
          </a:p>
          <a:p>
            <a:pPr algn="ctr"/>
            <a:r>
              <a:rPr lang="ru-RU" sz="3200" b="1" i="1" dirty="0" smtClean="0">
                <a:latin typeface="Book Antiqua" pitchFamily="18" charset="0"/>
              </a:rPr>
              <a:t>Сравнение – это такое образное выражение, которое построено на сопоставлении двух предметов.</a:t>
            </a:r>
            <a:endParaRPr lang="ru-RU" sz="3200" b="1" i="1" dirty="0">
              <a:latin typeface="Book Antiqua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198970">
            <a:off x="2431722" y="3175131"/>
            <a:ext cx="1624143" cy="6480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758919">
            <a:off x="2314403" y="4360436"/>
            <a:ext cx="2002271" cy="6480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Стопк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764704"/>
            <a:ext cx="2292846" cy="2481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71600" y="980728"/>
            <a:ext cx="2448272" cy="5330536"/>
          </a:xfrm>
          <a:solidFill>
            <a:schemeClr val="accent1">
              <a:lumMod val="5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2800" dirty="0" smtClean="0"/>
              <a:t>В основе метафоры лежит неназванное сравнение одного предмета или явления с другим на основе общего для них признака.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60032" y="1988840"/>
            <a:ext cx="3240360" cy="3672408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ru-RU" sz="3200" b="1" i="1" dirty="0" smtClean="0">
              <a:latin typeface="Comic Sans MS" pitchFamily="66" charset="0"/>
            </a:endParaRPr>
          </a:p>
          <a:p>
            <a:r>
              <a:rPr lang="ru-RU" sz="3200" b="1" i="1" dirty="0" smtClean="0">
                <a:latin typeface="Comic Sans MS" pitchFamily="66" charset="0"/>
              </a:rPr>
              <a:t>Дождь идет</a:t>
            </a:r>
          </a:p>
          <a:p>
            <a:endParaRPr lang="ru-RU" sz="3200" b="1" i="1" dirty="0" smtClean="0">
              <a:latin typeface="Comic Sans MS" pitchFamily="66" charset="0"/>
            </a:endParaRPr>
          </a:p>
          <a:p>
            <a:endParaRPr lang="ru-RU" sz="3200" b="1" i="1" dirty="0" smtClean="0">
              <a:latin typeface="Comic Sans MS" pitchFamily="66" charset="0"/>
            </a:endParaRPr>
          </a:p>
          <a:p>
            <a:r>
              <a:rPr lang="ru-RU" sz="2000" b="1" i="1" dirty="0" smtClean="0">
                <a:latin typeface="Comic Sans MS" pitchFamily="66" charset="0"/>
              </a:rPr>
              <a:t>Тучки небесные, </a:t>
            </a:r>
            <a:r>
              <a:rPr lang="ru-RU" sz="3200" b="1" i="1" dirty="0" smtClean="0">
                <a:latin typeface="Comic Sans MS" pitchFamily="66" charset="0"/>
              </a:rPr>
              <a:t>вечные странники</a:t>
            </a:r>
            <a:endParaRPr lang="ru-RU" sz="3200" b="1" i="1" dirty="0">
              <a:latin typeface="Comic Sans MS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281439">
            <a:off x="3189737" y="2136407"/>
            <a:ext cx="2132533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03848" y="4453854"/>
            <a:ext cx="1944217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Фолиан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790908"/>
            <a:ext cx="2164035" cy="153019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79912" y="692696"/>
            <a:ext cx="2664296" cy="1008112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Метафора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1628800"/>
            <a:ext cx="6912768" cy="395310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Monotype Corsiva" pitchFamily="66" charset="0"/>
                <a:cs typeface="Arial" pitchFamily="34" charset="0"/>
              </a:rPr>
              <a:t>Все тропы, которые вы встречаете на страницах художественных произведений, делают нашу речь и речь писателя, поэта ярче и образнее.</a:t>
            </a:r>
            <a:endParaRPr lang="ru-RU" sz="4000" b="1" i="1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4" descr="Том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122" y="692696"/>
            <a:ext cx="1762629" cy="15121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</TotalTime>
  <Words>122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Литература – искусство слова </vt:lpstr>
      <vt:lpstr>Откроем учебник!</vt:lpstr>
      <vt:lpstr>Эпитет </vt:lpstr>
      <vt:lpstr>Сравнение </vt:lpstr>
      <vt:lpstr>Метафора </vt:lpstr>
      <vt:lpstr>Слайд 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– искусство слова </dc:title>
  <dc:creator>спартак</dc:creator>
  <cp:lastModifiedBy>спартак</cp:lastModifiedBy>
  <cp:revision>25</cp:revision>
  <dcterms:created xsi:type="dcterms:W3CDTF">2013-10-17T19:06:31Z</dcterms:created>
  <dcterms:modified xsi:type="dcterms:W3CDTF">2013-10-17T20:45:18Z</dcterms:modified>
</cp:coreProperties>
</file>